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9DD44-5DE6-4F8E-B9A4-9DA154DACE6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CECE6-5BA8-4867-835D-CC0BF6B31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3C93EFD-F610-41E7-A26E-ED07FFA25FC8}" type="slidenum">
              <a:rPr lang="en-US" altLang="en-US" smtClean="0"/>
              <a:pPr/>
              <a:t>10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1856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1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1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8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6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7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9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99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6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3C361-8F5E-4EF2-9B18-489B721579AB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8A29C-C295-48C3-9C46-81FCDF141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3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jpe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95" y="396362"/>
            <a:ext cx="5478469" cy="2917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8777"/>
          <a:stretch/>
        </p:blipFill>
        <p:spPr>
          <a:xfrm>
            <a:off x="144394" y="396362"/>
            <a:ext cx="4286262" cy="4144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679" y="3532091"/>
            <a:ext cx="4105275" cy="317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6954" y="727587"/>
            <a:ext cx="2377363" cy="3163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613" y="4240840"/>
            <a:ext cx="29297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Limits to 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Diversity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Niche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Body size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Energetics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Ecosystem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Local-regional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Biogeographic constraints</a:t>
            </a:r>
          </a:p>
        </p:txBody>
      </p:sp>
    </p:spTree>
    <p:extLst>
      <p:ext uri="{BB962C8B-B14F-4D97-AF65-F5344CB8AC3E}">
        <p14:creationId xmlns:p14="http://schemas.microsoft.com/office/powerpoint/2010/main" val="354242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62" y="4308026"/>
            <a:ext cx="1529360" cy="197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371" y="608975"/>
            <a:ext cx="1362130" cy="68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3" y="610405"/>
            <a:ext cx="2699964" cy="123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97" y="1435116"/>
            <a:ext cx="1700877" cy="198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1" name="TextBox 15"/>
          <p:cNvSpPr txBox="1">
            <a:spLocks noChangeArrowheads="1"/>
          </p:cNvSpPr>
          <p:nvPr/>
        </p:nvSpPr>
        <p:spPr bwMode="auto">
          <a:xfrm>
            <a:off x="4599504" y="3228898"/>
            <a:ext cx="2821478" cy="106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21" b="1"/>
              <a:t>Big Data</a:t>
            </a:r>
          </a:p>
          <a:p>
            <a:pPr algn="ctr"/>
            <a:r>
              <a:rPr lang="en-US" altLang="en-US" sz="1621" b="1"/>
              <a:t>Biodiversity Informatics</a:t>
            </a:r>
          </a:p>
          <a:p>
            <a:pPr algn="ctr"/>
            <a:r>
              <a:rPr lang="en-US" altLang="en-US" sz="1621" b="1"/>
              <a:t>Hierarchical Bayesian Analyses</a:t>
            </a:r>
          </a:p>
          <a:p>
            <a:pPr algn="ctr"/>
            <a:r>
              <a:rPr lang="en-US" altLang="en-US" sz="1441" b="1"/>
              <a:t>….</a:t>
            </a:r>
          </a:p>
        </p:txBody>
      </p:sp>
      <p:sp>
        <p:nvSpPr>
          <p:cNvPr id="19" name="Freeform 18"/>
          <p:cNvSpPr/>
          <p:nvPr/>
        </p:nvSpPr>
        <p:spPr>
          <a:xfrm>
            <a:off x="5219834" y="1666664"/>
            <a:ext cx="424505" cy="1599396"/>
          </a:xfrm>
          <a:custGeom>
            <a:avLst/>
            <a:gdLst>
              <a:gd name="connsiteX0" fmla="*/ 323515 w 506395"/>
              <a:gd name="connsiteY0" fmla="*/ 0 h 2011680"/>
              <a:gd name="connsiteX1" fmla="*/ 3475 w 506395"/>
              <a:gd name="connsiteY1" fmla="*/ 713232 h 2011680"/>
              <a:gd name="connsiteX2" fmla="*/ 506395 w 506395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6395" h="2011680">
                <a:moveTo>
                  <a:pt x="323515" y="0"/>
                </a:moveTo>
                <a:cubicBezTo>
                  <a:pt x="148255" y="188976"/>
                  <a:pt x="-27005" y="377952"/>
                  <a:pt x="3475" y="713232"/>
                </a:cubicBezTo>
                <a:cubicBezTo>
                  <a:pt x="33955" y="1048512"/>
                  <a:pt x="270175" y="1530096"/>
                  <a:pt x="506395" y="201168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22" name="Freeform 21"/>
          <p:cNvSpPr/>
          <p:nvPr/>
        </p:nvSpPr>
        <p:spPr>
          <a:xfrm flipH="1">
            <a:off x="5960216" y="2266973"/>
            <a:ext cx="40021" cy="884742"/>
          </a:xfrm>
          <a:custGeom>
            <a:avLst/>
            <a:gdLst>
              <a:gd name="connsiteX0" fmla="*/ 210312 w 210312"/>
              <a:gd name="connsiteY0" fmla="*/ 0 h 1444752"/>
              <a:gd name="connsiteX1" fmla="*/ 45720 w 210312"/>
              <a:gd name="connsiteY1" fmla="*/ 832104 h 1444752"/>
              <a:gd name="connsiteX2" fmla="*/ 0 w 210312"/>
              <a:gd name="connsiteY2" fmla="*/ 1444752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12" h="1444752">
                <a:moveTo>
                  <a:pt x="210312" y="0"/>
                </a:moveTo>
                <a:cubicBezTo>
                  <a:pt x="145542" y="295656"/>
                  <a:pt x="80772" y="591312"/>
                  <a:pt x="45720" y="832104"/>
                </a:cubicBezTo>
                <a:cubicBezTo>
                  <a:pt x="10668" y="1072896"/>
                  <a:pt x="5334" y="1258824"/>
                  <a:pt x="0" y="1444752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23" name="Freeform 22"/>
          <p:cNvSpPr/>
          <p:nvPr/>
        </p:nvSpPr>
        <p:spPr>
          <a:xfrm flipH="1">
            <a:off x="6247508" y="1273604"/>
            <a:ext cx="155794" cy="1986739"/>
          </a:xfrm>
          <a:custGeom>
            <a:avLst/>
            <a:gdLst>
              <a:gd name="connsiteX0" fmla="*/ 0 w 109728"/>
              <a:gd name="connsiteY0" fmla="*/ 0 h 2313432"/>
              <a:gd name="connsiteX1" fmla="*/ 109728 w 109728"/>
              <a:gd name="connsiteY1" fmla="*/ 2313432 h 231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728" h="2313432">
                <a:moveTo>
                  <a:pt x="0" y="0"/>
                </a:moveTo>
                <a:lnTo>
                  <a:pt x="109728" y="2313432"/>
                </a:ln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25" name="Freeform 24"/>
          <p:cNvSpPr/>
          <p:nvPr/>
        </p:nvSpPr>
        <p:spPr>
          <a:xfrm>
            <a:off x="7010758" y="1666663"/>
            <a:ext cx="1685154" cy="1789494"/>
          </a:xfrm>
          <a:custGeom>
            <a:avLst/>
            <a:gdLst>
              <a:gd name="connsiteX0" fmla="*/ 1207008 w 1207008"/>
              <a:gd name="connsiteY0" fmla="*/ 0 h 2743200"/>
              <a:gd name="connsiteX1" fmla="*/ 868680 w 1207008"/>
              <a:gd name="connsiteY1" fmla="*/ 1481328 h 2743200"/>
              <a:gd name="connsiteX2" fmla="*/ 0 w 1207008"/>
              <a:gd name="connsiteY2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7008" h="2743200">
                <a:moveTo>
                  <a:pt x="1207008" y="0"/>
                </a:moveTo>
                <a:cubicBezTo>
                  <a:pt x="1138428" y="512064"/>
                  <a:pt x="1069848" y="1024128"/>
                  <a:pt x="868680" y="1481328"/>
                </a:cubicBezTo>
                <a:cubicBezTo>
                  <a:pt x="667512" y="1938528"/>
                  <a:pt x="0" y="2743200"/>
                  <a:pt x="0" y="274320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28" name="Freeform 27"/>
          <p:cNvSpPr/>
          <p:nvPr/>
        </p:nvSpPr>
        <p:spPr>
          <a:xfrm>
            <a:off x="6444753" y="1375085"/>
            <a:ext cx="916186" cy="1965299"/>
          </a:xfrm>
          <a:custGeom>
            <a:avLst/>
            <a:gdLst>
              <a:gd name="connsiteX0" fmla="*/ 676656 w 702832"/>
              <a:gd name="connsiteY0" fmla="*/ 109499 h 1947443"/>
              <a:gd name="connsiteX1" fmla="*/ 621792 w 702832"/>
              <a:gd name="connsiteY1" fmla="*/ 200939 h 1947443"/>
              <a:gd name="connsiteX2" fmla="*/ 0 w 702832"/>
              <a:gd name="connsiteY2" fmla="*/ 1947443 h 194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832" h="1947443">
                <a:moveTo>
                  <a:pt x="676656" y="109499"/>
                </a:moveTo>
                <a:cubicBezTo>
                  <a:pt x="705612" y="2057"/>
                  <a:pt x="734568" y="-105385"/>
                  <a:pt x="621792" y="200939"/>
                </a:cubicBezTo>
                <a:cubicBezTo>
                  <a:pt x="509016" y="507263"/>
                  <a:pt x="106680" y="1654835"/>
                  <a:pt x="0" y="1947443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30" name="Freeform 29"/>
          <p:cNvSpPr/>
          <p:nvPr/>
        </p:nvSpPr>
        <p:spPr>
          <a:xfrm>
            <a:off x="1656569" y="1883919"/>
            <a:ext cx="2675665" cy="1981021"/>
          </a:xfrm>
          <a:custGeom>
            <a:avLst/>
            <a:gdLst>
              <a:gd name="connsiteX0" fmla="*/ 90298 w 1452754"/>
              <a:gd name="connsiteY0" fmla="*/ 0 h 2020824"/>
              <a:gd name="connsiteX1" fmla="*/ 145162 w 1452754"/>
              <a:gd name="connsiteY1" fmla="*/ 1636776 h 2020824"/>
              <a:gd name="connsiteX2" fmla="*/ 1452754 w 1452754"/>
              <a:gd name="connsiteY2" fmla="*/ 2020824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2754" h="2020824">
                <a:moveTo>
                  <a:pt x="90298" y="0"/>
                </a:moveTo>
                <a:cubicBezTo>
                  <a:pt x="4192" y="649986"/>
                  <a:pt x="-81914" y="1299972"/>
                  <a:pt x="145162" y="1636776"/>
                </a:cubicBezTo>
                <a:cubicBezTo>
                  <a:pt x="372238" y="1973580"/>
                  <a:pt x="1452754" y="2020824"/>
                  <a:pt x="1452754" y="2020824"/>
                </a:cubicBezTo>
              </a:path>
            </a:pathLst>
          </a:custGeom>
          <a:noFill/>
          <a:ln>
            <a:solidFill>
              <a:srgbClr val="FFC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32" name="Freeform 31"/>
          <p:cNvSpPr/>
          <p:nvPr/>
        </p:nvSpPr>
        <p:spPr>
          <a:xfrm>
            <a:off x="7716837" y="2991632"/>
            <a:ext cx="1545082" cy="839004"/>
          </a:xfrm>
          <a:custGeom>
            <a:avLst/>
            <a:gdLst>
              <a:gd name="connsiteX0" fmla="*/ 2103120 w 2103120"/>
              <a:gd name="connsiteY0" fmla="*/ 0 h 2150170"/>
              <a:gd name="connsiteX1" fmla="*/ 1362456 w 2103120"/>
              <a:gd name="connsiteY1" fmla="*/ 1865376 h 2150170"/>
              <a:gd name="connsiteX2" fmla="*/ 0 w 2103120"/>
              <a:gd name="connsiteY2" fmla="*/ 2112264 h 215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120" h="2150170">
                <a:moveTo>
                  <a:pt x="2103120" y="0"/>
                </a:moveTo>
                <a:cubicBezTo>
                  <a:pt x="1908048" y="756666"/>
                  <a:pt x="1712976" y="1513332"/>
                  <a:pt x="1362456" y="1865376"/>
                </a:cubicBezTo>
                <a:cubicBezTo>
                  <a:pt x="1011936" y="2217420"/>
                  <a:pt x="505968" y="2164842"/>
                  <a:pt x="0" y="2112264"/>
                </a:cubicBezTo>
              </a:path>
            </a:pathLst>
          </a:custGeom>
          <a:noFill/>
          <a:ln>
            <a:solidFill>
              <a:srgbClr val="FFC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34" name="Freeform 33"/>
          <p:cNvSpPr/>
          <p:nvPr/>
        </p:nvSpPr>
        <p:spPr>
          <a:xfrm>
            <a:off x="6757770" y="2362738"/>
            <a:ext cx="617461" cy="1093420"/>
          </a:xfrm>
          <a:custGeom>
            <a:avLst/>
            <a:gdLst>
              <a:gd name="connsiteX0" fmla="*/ 210312 w 210312"/>
              <a:gd name="connsiteY0" fmla="*/ 0 h 1444752"/>
              <a:gd name="connsiteX1" fmla="*/ 45720 w 210312"/>
              <a:gd name="connsiteY1" fmla="*/ 832104 h 1444752"/>
              <a:gd name="connsiteX2" fmla="*/ 0 w 210312"/>
              <a:gd name="connsiteY2" fmla="*/ 1444752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12" h="1444752">
                <a:moveTo>
                  <a:pt x="210312" y="0"/>
                </a:moveTo>
                <a:cubicBezTo>
                  <a:pt x="145542" y="295656"/>
                  <a:pt x="80772" y="591312"/>
                  <a:pt x="45720" y="832104"/>
                </a:cubicBezTo>
                <a:cubicBezTo>
                  <a:pt x="10668" y="1072896"/>
                  <a:pt x="5334" y="1258824"/>
                  <a:pt x="0" y="1444752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36" name="Freeform 35"/>
          <p:cNvSpPr/>
          <p:nvPr/>
        </p:nvSpPr>
        <p:spPr>
          <a:xfrm rot="20281175">
            <a:off x="4473736" y="1263599"/>
            <a:ext cx="524557" cy="2338348"/>
          </a:xfrm>
          <a:custGeom>
            <a:avLst/>
            <a:gdLst>
              <a:gd name="connsiteX0" fmla="*/ 323515 w 506395"/>
              <a:gd name="connsiteY0" fmla="*/ 0 h 2011680"/>
              <a:gd name="connsiteX1" fmla="*/ 3475 w 506395"/>
              <a:gd name="connsiteY1" fmla="*/ 713232 h 2011680"/>
              <a:gd name="connsiteX2" fmla="*/ 506395 w 506395"/>
              <a:gd name="connsiteY2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6395" h="2011680">
                <a:moveTo>
                  <a:pt x="323515" y="0"/>
                </a:moveTo>
                <a:cubicBezTo>
                  <a:pt x="148255" y="188976"/>
                  <a:pt x="-27005" y="377952"/>
                  <a:pt x="3475" y="713232"/>
                </a:cubicBezTo>
                <a:cubicBezTo>
                  <a:pt x="33955" y="1048512"/>
                  <a:pt x="270175" y="1530096"/>
                  <a:pt x="506395" y="2011680"/>
                </a:cubicBezTo>
              </a:path>
            </a:pathLst>
          </a:custGeom>
          <a:noFill/>
          <a:ln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 rot="19479902">
            <a:off x="4372255" y="4656104"/>
            <a:ext cx="3777661" cy="75745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4322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Synthesis??</a:t>
            </a:r>
          </a:p>
        </p:txBody>
      </p:sp>
      <p:sp>
        <p:nvSpPr>
          <p:cNvPr id="45" name="Freeform 44"/>
          <p:cNvSpPr/>
          <p:nvPr/>
        </p:nvSpPr>
        <p:spPr>
          <a:xfrm flipH="1">
            <a:off x="4077817" y="2800105"/>
            <a:ext cx="897606" cy="674634"/>
          </a:xfrm>
          <a:custGeom>
            <a:avLst/>
            <a:gdLst>
              <a:gd name="connsiteX0" fmla="*/ 210312 w 210312"/>
              <a:gd name="connsiteY0" fmla="*/ 0 h 1444752"/>
              <a:gd name="connsiteX1" fmla="*/ 45720 w 210312"/>
              <a:gd name="connsiteY1" fmla="*/ 832104 h 1444752"/>
              <a:gd name="connsiteX2" fmla="*/ 0 w 210312"/>
              <a:gd name="connsiteY2" fmla="*/ 1444752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312" h="1444752">
                <a:moveTo>
                  <a:pt x="210312" y="0"/>
                </a:moveTo>
                <a:cubicBezTo>
                  <a:pt x="145542" y="295656"/>
                  <a:pt x="80772" y="591312"/>
                  <a:pt x="45720" y="832104"/>
                </a:cubicBezTo>
                <a:cubicBezTo>
                  <a:pt x="10668" y="1072896"/>
                  <a:pt x="5334" y="1258824"/>
                  <a:pt x="0" y="1444752"/>
                </a:cubicBezTo>
              </a:path>
            </a:pathLst>
          </a:custGeom>
          <a:noFill/>
          <a:ln>
            <a:solidFill>
              <a:schemeClr val="accent4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20498" name="TextBox 30"/>
          <p:cNvSpPr txBox="1">
            <a:spLocks noChangeArrowheads="1"/>
          </p:cNvSpPr>
          <p:nvPr/>
        </p:nvSpPr>
        <p:spPr bwMode="auto">
          <a:xfrm>
            <a:off x="3543257" y="4378"/>
            <a:ext cx="4386009" cy="4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521" b="1">
                <a:solidFill>
                  <a:srgbClr val="0070C0"/>
                </a:solidFill>
              </a:rPr>
              <a:t>What is </a:t>
            </a:r>
            <a:r>
              <a:rPr lang="en-US" altLang="en-US" sz="2521" b="1">
                <a:solidFill>
                  <a:srgbClr val="269A39"/>
                </a:solidFill>
              </a:rPr>
              <a:t>“Synthesis”</a:t>
            </a:r>
            <a:r>
              <a:rPr lang="en-US" altLang="en-US" sz="2521" b="1">
                <a:solidFill>
                  <a:srgbClr val="0070C0"/>
                </a:solidFill>
              </a:rPr>
              <a:t> in Ecology?</a:t>
            </a:r>
          </a:p>
        </p:txBody>
      </p:sp>
      <p:sp>
        <p:nvSpPr>
          <p:cNvPr id="2" name="&quot;No&quot; Symbol 1"/>
          <p:cNvSpPr/>
          <p:nvPr/>
        </p:nvSpPr>
        <p:spPr>
          <a:xfrm>
            <a:off x="4442291" y="3832066"/>
            <a:ext cx="3211656" cy="2970103"/>
          </a:xfrm>
          <a:prstGeom prst="noSmoking">
            <a:avLst/>
          </a:prstGeom>
          <a:solidFill>
            <a:srgbClr val="FF0000">
              <a:alpha val="2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422" y="676154"/>
            <a:ext cx="3018699" cy="270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0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273" y="727608"/>
            <a:ext cx="484535" cy="76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92" y="1120668"/>
            <a:ext cx="1360702" cy="81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532" y="691876"/>
            <a:ext cx="986223" cy="84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625" y="1742417"/>
            <a:ext cx="694644" cy="79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1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72" y="1969677"/>
            <a:ext cx="694644" cy="43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02" y="1250736"/>
            <a:ext cx="989081" cy="55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65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1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12"/>
          <p:cNvSpPr/>
          <p:nvPr/>
        </p:nvSpPr>
        <p:spPr>
          <a:xfrm>
            <a:off x="6154325" y="2336168"/>
            <a:ext cx="242982" cy="9976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pic>
        <p:nvPicPr>
          <p:cNvPr id="22531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48" y="1518015"/>
            <a:ext cx="1267797" cy="1487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2"/>
          <p:cNvSpPr>
            <a:spLocks noChangeArrowheads="1"/>
          </p:cNvSpPr>
          <p:nvPr/>
        </p:nvSpPr>
        <p:spPr bwMode="auto">
          <a:xfrm>
            <a:off x="578871" y="3017360"/>
            <a:ext cx="1231299" cy="3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41" b="1" i="1"/>
              <a:t>Johann Fichte</a:t>
            </a:r>
          </a:p>
        </p:txBody>
      </p:sp>
      <p:sp>
        <p:nvSpPr>
          <p:cNvPr id="22533" name="Rectangle 3"/>
          <p:cNvSpPr>
            <a:spLocks noChangeArrowheads="1"/>
          </p:cNvSpPr>
          <p:nvPr/>
        </p:nvSpPr>
        <p:spPr bwMode="auto">
          <a:xfrm>
            <a:off x="4355749" y="50116"/>
            <a:ext cx="4766882" cy="108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41" b="1" i="1"/>
              <a:t>The Dialectic: </a:t>
            </a:r>
          </a:p>
          <a:p>
            <a:pPr algn="ctr"/>
            <a:r>
              <a:rPr lang="en-US" altLang="en-US" sz="3241" b="1" i="1"/>
              <a:t>These, Antithese, Synthese</a:t>
            </a:r>
          </a:p>
        </p:txBody>
      </p:sp>
      <p:pic>
        <p:nvPicPr>
          <p:cNvPr id="22534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48" y="4009300"/>
            <a:ext cx="1267797" cy="16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Rectangle 6"/>
          <p:cNvSpPr>
            <a:spLocks noChangeArrowheads="1"/>
          </p:cNvSpPr>
          <p:nvPr/>
        </p:nvSpPr>
        <p:spPr bwMode="auto">
          <a:xfrm>
            <a:off x="687499" y="5681591"/>
            <a:ext cx="1138453" cy="3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41" b="1" i="1"/>
              <a:t>Georg Hegel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4510621" y="1804465"/>
            <a:ext cx="1220629" cy="881884"/>
          </a:xfrm>
          <a:prstGeom prst="flowChartAlternateProcess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41" b="1" i="1" dirty="0"/>
              <a:t>Thesis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5729821" y="2187520"/>
            <a:ext cx="1103426" cy="265851"/>
          </a:xfrm>
          <a:prstGeom prst="left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1" name="Flowchart: Alternate Process 10"/>
          <p:cNvSpPr/>
          <p:nvPr/>
        </p:nvSpPr>
        <p:spPr>
          <a:xfrm>
            <a:off x="6850399" y="1871643"/>
            <a:ext cx="1214912" cy="896176"/>
          </a:xfrm>
          <a:prstGeom prst="flowChartAlternateProcess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41" b="1" i="1" dirty="0"/>
              <a:t>Anti-Thesis</a:t>
            </a:r>
          </a:p>
        </p:txBody>
      </p:sp>
      <p:sp>
        <p:nvSpPr>
          <p:cNvPr id="14" name="Cloud 13"/>
          <p:cNvSpPr/>
          <p:nvPr/>
        </p:nvSpPr>
        <p:spPr>
          <a:xfrm>
            <a:off x="5293882" y="3333825"/>
            <a:ext cx="2163973" cy="1209195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41" b="1" i="1" dirty="0"/>
              <a:t>Synthesis</a:t>
            </a:r>
            <a:endParaRPr lang="en-US" sz="1621" b="1" i="1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672649" y="3466751"/>
            <a:ext cx="1220629" cy="881883"/>
          </a:xfrm>
          <a:prstGeom prst="flowChartAlternateProcess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41" b="1" i="1" dirty="0"/>
              <a:t>New Thesis</a:t>
            </a:r>
          </a:p>
        </p:txBody>
      </p:sp>
      <p:sp>
        <p:nvSpPr>
          <p:cNvPr id="16" name="Flowchart: Alternate Process 15"/>
          <p:cNvSpPr/>
          <p:nvPr/>
        </p:nvSpPr>
        <p:spPr>
          <a:xfrm>
            <a:off x="7996704" y="3466751"/>
            <a:ext cx="1289236" cy="896176"/>
          </a:xfrm>
          <a:prstGeom prst="flowChartAlternateProcess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41" b="1" i="1" dirty="0"/>
              <a:t>New </a:t>
            </a:r>
          </a:p>
          <a:p>
            <a:pPr algn="ctr">
              <a:defRPr/>
            </a:pPr>
            <a:r>
              <a:rPr lang="en-US" sz="1441" b="1" i="1" dirty="0"/>
              <a:t>Anti-Thesis</a:t>
            </a:r>
          </a:p>
        </p:txBody>
      </p:sp>
      <p:sp>
        <p:nvSpPr>
          <p:cNvPr id="17" name="Left-Right Arrow 16"/>
          <p:cNvSpPr/>
          <p:nvPr/>
        </p:nvSpPr>
        <p:spPr>
          <a:xfrm>
            <a:off x="6893278" y="3836942"/>
            <a:ext cx="1103426" cy="265851"/>
          </a:xfrm>
          <a:prstGeom prst="left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8" name="Down Arrow 17"/>
          <p:cNvSpPr/>
          <p:nvPr/>
        </p:nvSpPr>
        <p:spPr>
          <a:xfrm>
            <a:off x="7323500" y="4048479"/>
            <a:ext cx="242982" cy="997657"/>
          </a:xfrm>
          <a:prstGeom prst="downArrow">
            <a:avLst/>
          </a:prstGeom>
          <a:gradFill>
            <a:gsLst>
              <a:gs pos="0">
                <a:srgbClr val="7030A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9" name="Cloud 18"/>
          <p:cNvSpPr/>
          <p:nvPr/>
        </p:nvSpPr>
        <p:spPr>
          <a:xfrm>
            <a:off x="6651725" y="5046137"/>
            <a:ext cx="1960012" cy="949514"/>
          </a:xfrm>
          <a:prstGeom prst="cloud">
            <a:avLst/>
          </a:prstGeom>
          <a:gradFill>
            <a:gsLst>
              <a:gs pos="72400">
                <a:srgbClr val="8F99E5"/>
              </a:gs>
              <a:gs pos="0">
                <a:srgbClr val="7030A0"/>
              </a:gs>
              <a:gs pos="100000">
                <a:schemeClr val="accent4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41" b="1" i="1" dirty="0" smtClean="0"/>
              <a:t>Synthesis 2.0</a:t>
            </a:r>
            <a:endParaRPr lang="en-US" sz="1621" b="1" i="1" dirty="0"/>
          </a:p>
        </p:txBody>
      </p:sp>
    </p:spTree>
    <p:extLst>
      <p:ext uri="{BB962C8B-B14F-4D97-AF65-F5344CB8AC3E}">
        <p14:creationId xmlns:p14="http://schemas.microsoft.com/office/powerpoint/2010/main" val="33860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10" grpId="0" animBg="1"/>
      <p:bldP spid="11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78" y="687588"/>
            <a:ext cx="3540396" cy="543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5099773" y="894837"/>
            <a:ext cx="5651485" cy="4082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881" b="1" i="1"/>
              <a:t>Scientists act within a social context... Whether they realize it or not, </a:t>
            </a:r>
            <a:r>
              <a:rPr lang="en-US" altLang="en-US" sz="2881" b="1" i="1">
                <a:solidFill>
                  <a:srgbClr val="FF0000"/>
                </a:solidFill>
              </a:rPr>
              <a:t>scientists always choose sides</a:t>
            </a:r>
            <a:r>
              <a:rPr lang="en-US" altLang="en-US" sz="2881" b="1" i="1"/>
              <a:t>. </a:t>
            </a:r>
          </a:p>
          <a:p>
            <a:endParaRPr lang="en-US" altLang="en-US" sz="2881" b="1" i="1"/>
          </a:p>
          <a:p>
            <a:endParaRPr lang="en-US" altLang="en-US" sz="2881" b="1" i="1"/>
          </a:p>
          <a:p>
            <a:r>
              <a:rPr lang="en-US" altLang="en-US" sz="2881" b="1" i="1"/>
              <a:t>…this book questions our accepted definitions and biases, showing the self-reflective nature of scientific activity </a:t>
            </a:r>
            <a:r>
              <a:rPr lang="en-US" altLang="en-US" sz="2881" b="1" i="1">
                <a:solidFill>
                  <a:srgbClr val="C00000"/>
                </a:solidFill>
              </a:rPr>
              <a:t>within society</a:t>
            </a:r>
            <a:r>
              <a:rPr lang="en-US" altLang="en-US" sz="2881" b="1" i="1"/>
              <a:t>.</a:t>
            </a:r>
          </a:p>
        </p:txBody>
      </p:sp>
      <p:sp>
        <p:nvSpPr>
          <p:cNvPr id="23556" name="Rectangle 1"/>
          <p:cNvSpPr>
            <a:spLocks noChangeArrowheads="1"/>
          </p:cNvSpPr>
          <p:nvPr/>
        </p:nvSpPr>
        <p:spPr bwMode="auto">
          <a:xfrm>
            <a:off x="3966332" y="6500584"/>
            <a:ext cx="6621985" cy="28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261" i="1"/>
              <a:t>Levins, R. and R.C. Lewontin,  1985. The Dialectical Biologist, Harvard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51157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27673" r="10997" b="14256"/>
          <a:stretch>
            <a:fillRect/>
          </a:stretch>
        </p:blipFill>
        <p:spPr bwMode="auto">
          <a:xfrm>
            <a:off x="6647014" y="4273744"/>
            <a:ext cx="2815811" cy="2431317"/>
          </a:xfrm>
          <a:prstGeom prst="rect">
            <a:avLst/>
          </a:prstGeom>
          <a:noFill/>
          <a:ln>
            <a:noFill/>
          </a:ln>
          <a:effectLst>
            <a:outerShdw blurRad="254000" sx="102000" sy="102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l="27708"/>
          <a:stretch>
            <a:fillRect/>
          </a:stretch>
        </p:blipFill>
        <p:spPr bwMode="auto">
          <a:xfrm>
            <a:off x="7953435" y="2983045"/>
            <a:ext cx="2698604" cy="2179752"/>
          </a:xfrm>
          <a:prstGeom prst="rect">
            <a:avLst/>
          </a:prstGeom>
          <a:noFill/>
          <a:ln>
            <a:noFill/>
          </a:ln>
          <a:effectLst>
            <a:outerShdw blurRad="254000" sx="102000" sy="102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29153" b="-2856"/>
          <a:stretch>
            <a:fillRect/>
          </a:stretch>
        </p:blipFill>
        <p:spPr bwMode="auto">
          <a:xfrm>
            <a:off x="7373121" y="1393613"/>
            <a:ext cx="2102567" cy="2016806"/>
          </a:xfrm>
          <a:prstGeom prst="rect">
            <a:avLst/>
          </a:prstGeom>
          <a:noFill/>
          <a:ln>
            <a:noFill/>
          </a:ln>
          <a:effectLst>
            <a:outerShdw blurRad="254000" sx="102000" sy="102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G_107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45530" y="740402"/>
            <a:ext cx="1356449" cy="1306422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ffectLst>
            <a:outerShdw blurRad="254000" sx="102000" sy="102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50" y="592464"/>
            <a:ext cx="2830104" cy="188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78" y="2011805"/>
            <a:ext cx="3566458" cy="195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35" y="2717540"/>
            <a:ext cx="1409383" cy="392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78" y="4273744"/>
            <a:ext cx="3400812" cy="184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6292536" y="886195"/>
            <a:ext cx="40022" cy="59560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63" name="TextBox 15"/>
          <p:cNvSpPr txBox="1">
            <a:spLocks noChangeArrowheads="1"/>
          </p:cNvSpPr>
          <p:nvPr/>
        </p:nvSpPr>
        <p:spPr bwMode="auto">
          <a:xfrm>
            <a:off x="3149405" y="67723"/>
            <a:ext cx="6767237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61" b="1" dirty="0" smtClean="0"/>
              <a:t>What is a ‘Community’? Synthesis with </a:t>
            </a:r>
            <a:r>
              <a:rPr lang="en-US" altLang="en-US" sz="2161" b="1" dirty="0"/>
              <a:t>Context and Scale</a:t>
            </a:r>
          </a:p>
        </p:txBody>
      </p:sp>
      <p:sp>
        <p:nvSpPr>
          <p:cNvPr id="2" name="Right Arrow 1"/>
          <p:cNvSpPr/>
          <p:nvPr/>
        </p:nvSpPr>
        <p:spPr>
          <a:xfrm rot="2990250">
            <a:off x="9710922" y="1288556"/>
            <a:ext cx="2442949" cy="1446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929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5638" y="2460626"/>
            <a:ext cx="8814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Discussion: Culture and bias in Community Ecology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520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01" y="667778"/>
            <a:ext cx="12204699" cy="6102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9132" y="155777"/>
            <a:ext cx="8293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Bias and culture in community ecology (and all science): History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43" y="1868860"/>
            <a:ext cx="880717" cy="1147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224" y="1572852"/>
            <a:ext cx="661298" cy="869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558" y="2555813"/>
            <a:ext cx="484243" cy="611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072" y="2661616"/>
            <a:ext cx="470551" cy="691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673" y="2547203"/>
            <a:ext cx="414678" cy="6201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1704" y="2573602"/>
            <a:ext cx="498398" cy="622377"/>
          </a:xfrm>
          <a:prstGeom prst="rect">
            <a:avLst/>
          </a:prstGeom>
        </p:spPr>
      </p:pic>
      <p:pic>
        <p:nvPicPr>
          <p:cNvPr id="14" name="Picture 10" descr="i0006-3568-53-11-1032-f02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281" y="2333767"/>
            <a:ext cx="420542" cy="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l="23733" t="14355" r="22533" b="14712"/>
          <a:stretch/>
        </p:blipFill>
        <p:spPr>
          <a:xfrm>
            <a:off x="3982279" y="2637112"/>
            <a:ext cx="682994" cy="6762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7607" y="1821760"/>
            <a:ext cx="631766" cy="8054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8522" y="2645521"/>
            <a:ext cx="608281" cy="807676"/>
          </a:xfrm>
          <a:prstGeom prst="rect">
            <a:avLst/>
          </a:prstGeom>
        </p:spPr>
      </p:pic>
      <p:sp>
        <p:nvSpPr>
          <p:cNvPr id="3" name="AutoShape 2" descr="Novel asymptotic expansions of hypergeometric functions enable the  mechanistic modeling of large ecological communiti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8971" y="1572852"/>
            <a:ext cx="533480" cy="7440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5974" y="1690459"/>
            <a:ext cx="576902" cy="865353"/>
          </a:xfrm>
          <a:prstGeom prst="rect">
            <a:avLst/>
          </a:prstGeom>
        </p:spPr>
      </p:pic>
      <p:pic>
        <p:nvPicPr>
          <p:cNvPr id="7172" name="Picture 4" descr="Honoring Daniel Simberloff: an unwavering champion of invasion biology |  SpringerLink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21" y="2703404"/>
            <a:ext cx="440782" cy="66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55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2556810" cy="62784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41715" y="0"/>
            <a:ext cx="812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Bias and culture in community ecology (and all science): Today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14401" r="93328" b="65969"/>
          <a:stretch/>
        </p:blipFill>
        <p:spPr>
          <a:xfrm>
            <a:off x="4124751" y="4595260"/>
            <a:ext cx="1150397" cy="19039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389811" y="3697689"/>
            <a:ext cx="120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  <a:sym typeface="Symbol" panose="05050102010706020507" pitchFamily="18" charset="2"/>
              </a:rPr>
              <a:t></a:t>
            </a:r>
            <a:endParaRPr lang="en-US" dirty="0">
              <a:latin typeface="Symbol" panose="05050102010706020507" pitchFamily="18" charset="2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852" y="2247109"/>
            <a:ext cx="195246" cy="2188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806" y="2720329"/>
            <a:ext cx="169869" cy="27391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660" y="2247109"/>
            <a:ext cx="195246" cy="2188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064" y="2247109"/>
            <a:ext cx="195246" cy="2188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467" y="2247109"/>
            <a:ext cx="195246" cy="21887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510" y="2247109"/>
            <a:ext cx="195246" cy="21887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256" y="2247109"/>
            <a:ext cx="195246" cy="21887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13" y="2255778"/>
            <a:ext cx="184333" cy="2066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271" y="2449763"/>
            <a:ext cx="195246" cy="21887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79" y="2449763"/>
            <a:ext cx="195246" cy="21887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483" y="2449763"/>
            <a:ext cx="195246" cy="21887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886" y="2449763"/>
            <a:ext cx="195246" cy="21887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29" y="2449763"/>
            <a:ext cx="195246" cy="21887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675" y="2449763"/>
            <a:ext cx="195246" cy="21887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332" y="2458432"/>
            <a:ext cx="184333" cy="2066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041" y="2740590"/>
            <a:ext cx="169869" cy="27391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278" y="2740590"/>
            <a:ext cx="169869" cy="27391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408" y="2537234"/>
            <a:ext cx="152934" cy="24660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216" y="2137672"/>
            <a:ext cx="195246" cy="21887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752" y="2000502"/>
            <a:ext cx="195246" cy="21887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342" y="2178524"/>
            <a:ext cx="195246" cy="2188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559" y="2373177"/>
            <a:ext cx="195246" cy="21887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138" y="2304690"/>
            <a:ext cx="195246" cy="2188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163" y="2397398"/>
            <a:ext cx="195246" cy="21887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488" y="5646194"/>
            <a:ext cx="152934" cy="24660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575" y="2644832"/>
            <a:ext cx="195246" cy="21887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972" y="1525749"/>
            <a:ext cx="195246" cy="21887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30" y="1525749"/>
            <a:ext cx="195246" cy="21887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033" y="1534418"/>
            <a:ext cx="184333" cy="2066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299" y="1770540"/>
            <a:ext cx="169869" cy="27391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795" y="1616665"/>
            <a:ext cx="195246" cy="21887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198" y="1625334"/>
            <a:ext cx="184333" cy="2066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14" y="1819319"/>
            <a:ext cx="195246" cy="21887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17" y="1827988"/>
            <a:ext cx="184333" cy="206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498" y="1972981"/>
            <a:ext cx="169869" cy="2739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178" y="1551666"/>
            <a:ext cx="195246" cy="21887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74" y="1767119"/>
            <a:ext cx="195246" cy="21887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427" y="1705789"/>
            <a:ext cx="195246" cy="21887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186" y="1868426"/>
            <a:ext cx="195246" cy="21887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453" y="1877946"/>
            <a:ext cx="195246" cy="21887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126" y="1898372"/>
            <a:ext cx="195246" cy="21887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255" y="2032194"/>
            <a:ext cx="195246" cy="21887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989" y="2000502"/>
            <a:ext cx="195246" cy="21887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146" y="5109466"/>
            <a:ext cx="195246" cy="21887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732" y="5109466"/>
            <a:ext cx="195246" cy="218874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100" y="5328340"/>
            <a:ext cx="195246" cy="21887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978" y="5314010"/>
            <a:ext cx="195246" cy="21887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198" y="5191382"/>
            <a:ext cx="169869" cy="27391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952" y="3663481"/>
            <a:ext cx="195246" cy="21887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244" y="2158098"/>
            <a:ext cx="195246" cy="21887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863" y="2148938"/>
            <a:ext cx="195246" cy="21887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748" y="1873237"/>
            <a:ext cx="195246" cy="21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1" y="152401"/>
            <a:ext cx="436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Coexistence and being ‘different’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290" y="2066314"/>
            <a:ext cx="7226710" cy="4717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1344" t="34827" r="38591" b="51057"/>
          <a:stretch/>
        </p:blipFill>
        <p:spPr>
          <a:xfrm>
            <a:off x="698090" y="664814"/>
            <a:ext cx="7071553" cy="14014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14" y="2463902"/>
            <a:ext cx="3143250" cy="23431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4168" y="6001120"/>
            <a:ext cx="108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1957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509998" y="2234634"/>
            <a:ext cx="5688943" cy="4902754"/>
            <a:chOff x="1411732" y="702724"/>
            <a:chExt cx="4879132" cy="6244242"/>
          </a:xfrm>
        </p:grpSpPr>
        <p:grpSp>
          <p:nvGrpSpPr>
            <p:cNvPr id="14" name="Group 13"/>
            <p:cNvGrpSpPr/>
            <p:nvPr/>
          </p:nvGrpSpPr>
          <p:grpSpPr>
            <a:xfrm>
              <a:off x="1411732" y="702724"/>
              <a:ext cx="4879132" cy="6042590"/>
              <a:chOff x="1876065" y="1059222"/>
              <a:chExt cx="4184780" cy="5871431"/>
            </a:xfrm>
          </p:grpSpPr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6065" y="1059222"/>
                <a:ext cx="4184780" cy="532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537858" y="6349342"/>
                <a:ext cx="2444830" cy="581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Foliage Height Diversity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936493" y="3522577"/>
                <a:ext cx="2329682" cy="378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Bird Diversity 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989280" y="6348710"/>
              <a:ext cx="220784" cy="598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226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7" name="Text Box 9"/>
          <p:cNvSpPr txBox="1">
            <a:spLocks noChangeArrowheads="1"/>
          </p:cNvSpPr>
          <p:nvPr/>
        </p:nvSpPr>
        <p:spPr bwMode="auto">
          <a:xfrm>
            <a:off x="1905000" y="6248400"/>
            <a:ext cx="28216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/>
              <a:t>MacArthur and Wilson 1963</a:t>
            </a:r>
          </a:p>
        </p:txBody>
      </p:sp>
      <p:pic>
        <p:nvPicPr>
          <p:cNvPr id="135181" name="Picture 13" descr="Page 375 of Evolution, Vol. 17, No. 4, Dec., 19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80" y="1149733"/>
            <a:ext cx="5458099" cy="301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82" name="Oval 14"/>
          <p:cNvSpPr>
            <a:spLocks noChangeArrowheads="1"/>
          </p:cNvSpPr>
          <p:nvPr/>
        </p:nvSpPr>
        <p:spPr bwMode="auto">
          <a:xfrm rot="20121542">
            <a:off x="2720517" y="2761909"/>
            <a:ext cx="2051960" cy="61615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3" name="Oval 15"/>
          <p:cNvSpPr>
            <a:spLocks noChangeArrowheads="1"/>
          </p:cNvSpPr>
          <p:nvPr/>
        </p:nvSpPr>
        <p:spPr bwMode="auto">
          <a:xfrm rot="21044161">
            <a:off x="4116391" y="1833740"/>
            <a:ext cx="1584318" cy="599722"/>
          </a:xfrm>
          <a:prstGeom prst="ellips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5185" name="Picture 17" descr="ang-thong-archipela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581400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826205" y="209326"/>
            <a:ext cx="66979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8000"/>
                </a:solidFill>
              </a:rPr>
              <a:t>The role of space…</a:t>
            </a:r>
            <a:endParaRPr lang="en-US" sz="3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7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27" name="Picture 15" descr="Page 377 of Evolution, Vol. 17, No. 4, Dec., 19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58" y="3440656"/>
            <a:ext cx="4191000" cy="31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8" name="Picture 1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3"/>
          <a:stretch>
            <a:fillRect/>
          </a:stretch>
        </p:blipFill>
        <p:spPr bwMode="auto">
          <a:xfrm>
            <a:off x="1524001" y="3352800"/>
            <a:ext cx="45497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21" name="Picture 9" descr="51AW0R2A7J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605" y="1371601"/>
            <a:ext cx="2066329" cy="236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 descr="i0006-3568-53-11-1032-f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653" y="1051357"/>
            <a:ext cx="12334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6" name="Picture 14" descr="220px-Robert_MacArthu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368" y="1043476"/>
            <a:ext cx="1735137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30" name="Text Box 18"/>
          <p:cNvSpPr txBox="1">
            <a:spLocks noChangeArrowheads="1"/>
          </p:cNvSpPr>
          <p:nvPr/>
        </p:nvSpPr>
        <p:spPr bwMode="auto">
          <a:xfrm>
            <a:off x="2590800" y="4038600"/>
            <a:ext cx="3352800" cy="666750"/>
          </a:xfrm>
          <a:prstGeom prst="rect">
            <a:avLst/>
          </a:prstGeom>
          <a:solidFill>
            <a:schemeClr val="bg1"/>
          </a:solidFill>
          <a:ln w="25400">
            <a:solidFill>
              <a:srgbClr val="00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Original Resource Ratio Model</a:t>
            </a:r>
          </a:p>
          <a:p>
            <a:r>
              <a:rPr lang="en-US">
                <a:solidFill>
                  <a:srgbClr val="006600"/>
                </a:solidFill>
              </a:rPr>
              <a:t>Basis for Niche Theory</a:t>
            </a:r>
          </a:p>
        </p:txBody>
      </p:sp>
      <p:sp>
        <p:nvSpPr>
          <p:cNvPr id="115735" name="Text Box 23"/>
          <p:cNvSpPr txBox="1">
            <a:spLocks noChangeArrowheads="1"/>
          </p:cNvSpPr>
          <p:nvPr/>
        </p:nvSpPr>
        <p:spPr bwMode="auto">
          <a:xfrm>
            <a:off x="6934200" y="4038600"/>
            <a:ext cx="3505200" cy="666750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990000"/>
                </a:solidFill>
                <a:sym typeface="Wingdings" pitchFamily="2" charset="2"/>
              </a:rPr>
              <a:t>Theory of Island Biogeography:</a:t>
            </a:r>
          </a:p>
          <a:p>
            <a:r>
              <a:rPr lang="en-US">
                <a:solidFill>
                  <a:srgbClr val="990000"/>
                </a:solidFill>
                <a:sym typeface="Wingdings" pitchFamily="2" charset="2"/>
              </a:rPr>
              <a:t>Basis for Neutral Theory</a:t>
            </a:r>
            <a:endParaRPr lang="en-US">
              <a:solidFill>
                <a:srgbClr val="99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7759" y="2911707"/>
            <a:ext cx="18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perspective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06124" y="2976561"/>
            <a:ext cx="226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Regional perspective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4128" y="109127"/>
            <a:ext cx="7438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“MacArthur’s Paradox” and the </a:t>
            </a:r>
            <a:r>
              <a:rPr lang="en-US" sz="28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Metacommunity</a:t>
            </a:r>
            <a:endParaRPr lang="en-US" sz="28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7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273"/>
          <a:stretch/>
        </p:blipFill>
        <p:spPr>
          <a:xfrm>
            <a:off x="1455175" y="730461"/>
            <a:ext cx="8298460" cy="5631009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562" y="-255639"/>
            <a:ext cx="2626951" cy="362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Page 69 of Oecologia, Vol. 52, No. 1, 19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0" y="2516854"/>
            <a:ext cx="5566846" cy="398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92636" y="268797"/>
            <a:ext cx="372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Diamond’s ‘Assembly Rules’</a:t>
            </a:r>
          </a:p>
        </p:txBody>
      </p:sp>
    </p:spTree>
    <p:extLst>
      <p:ext uri="{BB962C8B-B14F-4D97-AF65-F5344CB8AC3E}">
        <p14:creationId xmlns:p14="http://schemas.microsoft.com/office/powerpoint/2010/main" val="229875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04" y="643528"/>
            <a:ext cx="4730761" cy="195154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73" y="4685071"/>
            <a:ext cx="5242192" cy="217292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141" y="724737"/>
            <a:ext cx="5077568" cy="203281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r="8466"/>
          <a:stretch/>
        </p:blipFill>
        <p:spPr bwMode="auto">
          <a:xfrm>
            <a:off x="390073" y="2757555"/>
            <a:ext cx="5523832" cy="1602557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1292"/>
          <a:stretch/>
        </p:blipFill>
        <p:spPr bwMode="auto">
          <a:xfrm>
            <a:off x="6386972" y="3014735"/>
            <a:ext cx="5593729" cy="1449109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15" y="4767616"/>
            <a:ext cx="5553386" cy="200783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84149" y="72927"/>
            <a:ext cx="549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 ‘Null Model’ Wars</a:t>
            </a:r>
            <a:endParaRPr lang="en-US" sz="2800" b="1" dirty="0"/>
          </a:p>
        </p:txBody>
      </p:sp>
      <p:pic>
        <p:nvPicPr>
          <p:cNvPr id="9" name="Picture 7" descr="Violi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68" y="724936"/>
            <a:ext cx="398621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pa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27" y="2946404"/>
            <a:ext cx="51054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3570884" y="848049"/>
            <a:ext cx="5122740" cy="4419987"/>
            <a:chOff x="3570884" y="848049"/>
            <a:chExt cx="5122740" cy="4419987"/>
          </a:xfrm>
        </p:grpSpPr>
        <p:sp>
          <p:nvSpPr>
            <p:cNvPr id="15" name="Rectangle 14"/>
            <p:cNvSpPr/>
            <p:nvPr/>
          </p:nvSpPr>
          <p:spPr>
            <a:xfrm>
              <a:off x="3570884" y="848049"/>
              <a:ext cx="5122740" cy="44199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611227" y="966895"/>
              <a:ext cx="4837126" cy="4076192"/>
              <a:chOff x="4483825" y="1169940"/>
              <a:chExt cx="4837126" cy="4076192"/>
            </a:xfrm>
            <a:solidFill>
              <a:schemeClr val="bg1"/>
            </a:solidFill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3992" y="2907506"/>
                <a:ext cx="3241185" cy="200501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3825" y="1169940"/>
                <a:ext cx="4837126" cy="46729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7166538" y="4876800"/>
                <a:ext cx="1477071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-D. </a:t>
                </a:r>
                <a:r>
                  <a:rPr lang="en-US" dirty="0" err="1"/>
                  <a:t>Simberloff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935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thelifeofyourtime.files.wordpress.com/2012/08/dscf921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978" y="2109715"/>
            <a:ext cx="4290895" cy="321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69307" y="182957"/>
            <a:ext cx="61683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tx2"/>
                </a:solidFill>
              </a:rPr>
              <a:t>Just How Predictable are Communities?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9" t="31963"/>
          <a:stretch>
            <a:fillRect/>
          </a:stretch>
        </p:blipFill>
        <p:spPr bwMode="auto">
          <a:xfrm>
            <a:off x="2133140" y="939081"/>
            <a:ext cx="4342352" cy="73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2" descr="Botanical Gazette"/>
          <p:cNvSpPr>
            <a:spLocks noChangeAspect="1" noChangeArrowheads="1"/>
          </p:cNvSpPr>
          <p:nvPr/>
        </p:nvSpPr>
        <p:spPr bwMode="auto">
          <a:xfrm>
            <a:off x="1680037" y="-144364"/>
            <a:ext cx="304451" cy="3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/>
          <a:lstStyle/>
          <a:p>
            <a:pPr>
              <a:defRPr/>
            </a:pPr>
            <a:endParaRPr lang="en-US" sz="11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978" y="4751145"/>
            <a:ext cx="1385035" cy="198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564112" y="1759526"/>
            <a:ext cx="3913548" cy="853319"/>
            <a:chOff x="4449939" y="1484069"/>
            <a:chExt cx="5817341" cy="1074879"/>
          </a:xfrm>
        </p:grpSpPr>
        <p:pic>
          <p:nvPicPr>
            <p:cNvPr id="24588" name="Picture 1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52" r="15515" b="1630"/>
            <a:stretch>
              <a:fillRect/>
            </a:stretch>
          </p:blipFill>
          <p:spPr bwMode="auto">
            <a:xfrm>
              <a:off x="4449939" y="1653614"/>
              <a:ext cx="5817341" cy="905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9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484069"/>
              <a:ext cx="5655195" cy="377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63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91" y="2612845"/>
            <a:ext cx="4355216" cy="338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873" y="4969835"/>
            <a:ext cx="4468134" cy="177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403828" y="5627334"/>
            <a:ext cx="1613775" cy="3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41" b="1"/>
              <a:t>…Clements, others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348822" y="1312140"/>
            <a:ext cx="1939505" cy="3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441" b="1"/>
              <a:t>… Cooper, Egler, others</a:t>
            </a:r>
          </a:p>
        </p:txBody>
      </p:sp>
    </p:spTree>
    <p:extLst>
      <p:ext uri="{BB962C8B-B14F-4D97-AF65-F5344CB8AC3E}">
        <p14:creationId xmlns:p14="http://schemas.microsoft.com/office/powerpoint/2010/main" val="59831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7612" y="180236"/>
            <a:ext cx="72275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1" dirty="0" smtClean="0"/>
              <a:t>How Predictable? A </a:t>
            </a:r>
            <a:r>
              <a:rPr lang="en-US" altLang="en-US" sz="2400" b="1" dirty="0"/>
              <a:t>Debate that has Spanned the </a:t>
            </a:r>
            <a:r>
              <a:rPr lang="en-US" altLang="en-US" sz="2400" b="1" dirty="0" smtClean="0"/>
              <a:t>Ages </a:t>
            </a:r>
            <a:endParaRPr lang="en-US" altLang="en-US" sz="2400" b="1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22798" y="4071168"/>
            <a:ext cx="4974695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altLang="en-US" sz="1100" dirty="0"/>
          </a:p>
          <a:p>
            <a:pPr>
              <a:defRPr/>
            </a:pPr>
            <a:r>
              <a:rPr lang="en-US" altLang="en-US" sz="2400" b="1" dirty="0">
                <a:solidFill>
                  <a:srgbClr val="009900"/>
                </a:solidFill>
              </a:rPr>
              <a:t>1980’s-1990’s</a:t>
            </a:r>
          </a:p>
          <a:p>
            <a:pPr>
              <a:defRPr/>
            </a:pPr>
            <a:r>
              <a:rPr lang="en-US" altLang="en-US" sz="2400" b="1" dirty="0">
                <a:solidFill>
                  <a:srgbClr val="009900"/>
                </a:solidFill>
              </a:rPr>
              <a:t>	Lottery Models </a:t>
            </a:r>
            <a:r>
              <a:rPr lang="en-US" altLang="en-US" sz="2400" b="1" dirty="0" smtClean="0">
                <a:solidFill>
                  <a:srgbClr val="009900"/>
                </a:solidFill>
              </a:rPr>
              <a:t>vs </a:t>
            </a:r>
            <a:r>
              <a:rPr lang="en-US" altLang="en-US" sz="2400" b="1" dirty="0">
                <a:solidFill>
                  <a:srgbClr val="009900"/>
                </a:solidFill>
              </a:rPr>
              <a:t>Coexistence</a:t>
            </a:r>
          </a:p>
          <a:p>
            <a:pPr>
              <a:defRPr/>
            </a:pPr>
            <a:r>
              <a:rPr lang="en-US" altLang="en-US" sz="1100" dirty="0"/>
              <a:t>	(Sale vs. Chesson)</a:t>
            </a:r>
          </a:p>
          <a:p>
            <a:pPr>
              <a:defRPr/>
            </a:pPr>
            <a:endParaRPr lang="en-US" altLang="en-US" sz="1100" dirty="0"/>
          </a:p>
          <a:p>
            <a:pPr>
              <a:defRPr/>
            </a:pPr>
            <a:endParaRPr lang="en-US" altLang="en-US" sz="11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122798" y="769380"/>
            <a:ext cx="9067768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 b="1" dirty="0">
                <a:solidFill>
                  <a:srgbClr val="990099"/>
                </a:solidFill>
              </a:rPr>
              <a:t>1920’s-1930’s</a:t>
            </a:r>
          </a:p>
          <a:p>
            <a:pPr>
              <a:defRPr/>
            </a:pPr>
            <a:r>
              <a:rPr lang="en-US" altLang="en-US" sz="2400" b="1" dirty="0">
                <a:solidFill>
                  <a:srgbClr val="990099"/>
                </a:solidFill>
              </a:rPr>
              <a:t>	</a:t>
            </a:r>
            <a:r>
              <a:rPr lang="en-US" altLang="en-US" sz="2400" b="1" dirty="0" smtClean="0">
                <a:solidFill>
                  <a:srgbClr val="990099"/>
                </a:solidFill>
              </a:rPr>
              <a:t>Super-organismic vs </a:t>
            </a:r>
            <a:r>
              <a:rPr lang="en-US" altLang="en-US" sz="2400" b="1" dirty="0">
                <a:solidFill>
                  <a:srgbClr val="990099"/>
                </a:solidFill>
              </a:rPr>
              <a:t>Individualistic Succession</a:t>
            </a:r>
          </a:p>
          <a:p>
            <a:pPr>
              <a:defRPr/>
            </a:pPr>
            <a:r>
              <a:rPr lang="en-US" altLang="en-US" sz="1100" dirty="0"/>
              <a:t>	(Cowles, Clements vs. Cooper, Gleason)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122798" y="3023457"/>
            <a:ext cx="8381682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 b="1" dirty="0">
                <a:solidFill>
                  <a:schemeClr val="accent2"/>
                </a:solidFill>
              </a:rPr>
              <a:t>1970’s-1980’s</a:t>
            </a:r>
          </a:p>
          <a:p>
            <a:pPr>
              <a:defRPr/>
            </a:pPr>
            <a:r>
              <a:rPr lang="en-US" altLang="en-US" sz="2400" b="1" dirty="0">
                <a:solidFill>
                  <a:schemeClr val="accent2"/>
                </a:solidFill>
              </a:rPr>
              <a:t>	Assembly Rules </a:t>
            </a:r>
            <a:r>
              <a:rPr lang="en-US" altLang="en-US" sz="2400" b="1" dirty="0" smtClean="0">
                <a:solidFill>
                  <a:schemeClr val="accent2"/>
                </a:solidFill>
              </a:rPr>
              <a:t>vs </a:t>
            </a:r>
            <a:r>
              <a:rPr lang="en-US" altLang="en-US" sz="2400" b="1" dirty="0">
                <a:solidFill>
                  <a:schemeClr val="accent2"/>
                </a:solidFill>
              </a:rPr>
              <a:t>Null Models </a:t>
            </a:r>
          </a:p>
          <a:p>
            <a:pPr>
              <a:defRPr/>
            </a:pPr>
            <a:r>
              <a:rPr lang="en-US" altLang="en-US" sz="1100" dirty="0"/>
              <a:t>	(Diamond vs. </a:t>
            </a:r>
            <a:r>
              <a:rPr lang="en-US" altLang="en-US" sz="1100" dirty="0" err="1"/>
              <a:t>Simberloff</a:t>
            </a:r>
            <a:r>
              <a:rPr lang="en-US" altLang="en-US" sz="1100" dirty="0"/>
              <a:t>)</a:t>
            </a:r>
            <a:r>
              <a:rPr lang="en-US" altLang="en-US" sz="1100" b="1" dirty="0"/>
              <a:t> 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122798" y="5570551"/>
            <a:ext cx="389978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3200" b="1" dirty="0">
                <a:solidFill>
                  <a:srgbClr val="FF0000"/>
                </a:solidFill>
              </a:rPr>
              <a:t>2000-2010’s</a:t>
            </a:r>
          </a:p>
          <a:p>
            <a:pPr>
              <a:defRPr/>
            </a:pPr>
            <a:r>
              <a:rPr lang="en-US" altLang="en-US" sz="3200" b="1" dirty="0">
                <a:solidFill>
                  <a:srgbClr val="FF0000"/>
                </a:solidFill>
              </a:rPr>
              <a:t>	Niche </a:t>
            </a:r>
            <a:r>
              <a:rPr lang="en-US" altLang="en-US" sz="3200" b="1" dirty="0" smtClean="0">
                <a:solidFill>
                  <a:srgbClr val="FF0000"/>
                </a:solidFill>
              </a:rPr>
              <a:t>vs </a:t>
            </a:r>
            <a:r>
              <a:rPr lang="en-US" altLang="en-US" sz="3200" b="1" dirty="0">
                <a:solidFill>
                  <a:srgbClr val="FF0000"/>
                </a:solidFill>
              </a:rPr>
              <a:t>Neutral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22798" y="1895704"/>
            <a:ext cx="9067768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 b="1" dirty="0">
                <a:solidFill>
                  <a:srgbClr val="0070C0"/>
                </a:solidFill>
              </a:rPr>
              <a:t>1940-1960’s	</a:t>
            </a:r>
            <a:br>
              <a:rPr lang="en-US" altLang="en-US" sz="2400" b="1" dirty="0">
                <a:solidFill>
                  <a:srgbClr val="0070C0"/>
                </a:solidFill>
              </a:rPr>
            </a:br>
            <a:r>
              <a:rPr lang="en-US" altLang="en-US" sz="2400" b="1" dirty="0">
                <a:solidFill>
                  <a:srgbClr val="0070C0"/>
                </a:solidFill>
              </a:rPr>
              <a:t>	Competitive exclusion </a:t>
            </a:r>
            <a:r>
              <a:rPr lang="en-US" altLang="en-US" sz="2400" b="1" dirty="0" smtClean="0">
                <a:solidFill>
                  <a:srgbClr val="0070C0"/>
                </a:solidFill>
              </a:rPr>
              <a:t>vs </a:t>
            </a:r>
            <a:r>
              <a:rPr lang="en-US" altLang="en-US" sz="2400" b="1" dirty="0">
                <a:solidFill>
                  <a:srgbClr val="0070C0"/>
                </a:solidFill>
              </a:rPr>
              <a:t>Randomness </a:t>
            </a:r>
          </a:p>
          <a:p>
            <a:pPr>
              <a:defRPr/>
            </a:pPr>
            <a:r>
              <a:rPr lang="en-US" altLang="en-US" sz="1100" dirty="0"/>
              <a:t>	(Hutchinson, Elton, Lack vs. Diver, Riley)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7181" y="1952064"/>
            <a:ext cx="42374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Many other ‘problems’ and debates in our field change the words and approaches, but the concepts are often the same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Density-dependence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Role of trophic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Biogeography/evolution vs ecology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Etcetera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363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32" y="607473"/>
            <a:ext cx="741830" cy="8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AutoShape 2" descr="Image result for mathew leibold"/>
          <p:cNvSpPr>
            <a:spLocks noChangeAspect="1" noChangeArrowheads="1"/>
          </p:cNvSpPr>
          <p:nvPr/>
        </p:nvSpPr>
        <p:spPr bwMode="auto">
          <a:xfrm>
            <a:off x="1680037" y="-144364"/>
            <a:ext cx="304451" cy="3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40" tIns="45720" rIns="91440" bIns="45720"/>
          <a:lstStyle/>
          <a:p>
            <a:pPr>
              <a:defRPr/>
            </a:pPr>
            <a:endParaRPr lang="en-US" sz="1100"/>
          </a:p>
        </p:txBody>
      </p:sp>
      <p:sp>
        <p:nvSpPr>
          <p:cNvPr id="14" name="Up-Down Arrow 13"/>
          <p:cNvSpPr/>
          <p:nvPr/>
        </p:nvSpPr>
        <p:spPr>
          <a:xfrm>
            <a:off x="9297020" y="2102568"/>
            <a:ext cx="871901" cy="283439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5" name="TextBox 14"/>
          <p:cNvSpPr txBox="1"/>
          <p:nvPr/>
        </p:nvSpPr>
        <p:spPr>
          <a:xfrm>
            <a:off x="8722423" y="3240327"/>
            <a:ext cx="2016806" cy="535788"/>
          </a:xfrm>
          <a:prstGeom prst="rect">
            <a:avLst/>
          </a:prstGeom>
          <a:solidFill>
            <a:schemeClr val="bg1">
              <a:alpha val="54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41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Disturbance and trade-offs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36866" y="34305"/>
            <a:ext cx="5588741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/>
              <a:t>My First Experience with ‘Synthesis’: </a:t>
            </a:r>
            <a:r>
              <a:rPr lang="en-US" sz="2400" b="1" dirty="0">
                <a:solidFill>
                  <a:srgbClr val="FF0000"/>
                </a:solidFill>
              </a:rPr>
              <a:t>Top Down </a:t>
            </a:r>
            <a:r>
              <a:rPr lang="en-US" sz="2400" b="1" dirty="0"/>
              <a:t>vs. </a:t>
            </a:r>
            <a:r>
              <a:rPr lang="en-US" sz="2400" b="1" dirty="0">
                <a:solidFill>
                  <a:srgbClr val="00B050"/>
                </a:solidFill>
              </a:rPr>
              <a:t>Bottom Up</a:t>
            </a:r>
          </a:p>
        </p:txBody>
      </p:sp>
      <p:sp>
        <p:nvSpPr>
          <p:cNvPr id="22535" name="TextBox 1"/>
          <p:cNvSpPr txBox="1">
            <a:spLocks noChangeArrowheads="1"/>
          </p:cNvSpPr>
          <p:nvPr/>
        </p:nvSpPr>
        <p:spPr bwMode="auto">
          <a:xfrm>
            <a:off x="2887835" y="747549"/>
            <a:ext cx="3246043" cy="674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261" b="1" i="1">
                <a:solidFill>
                  <a:srgbClr val="00B050"/>
                </a:solidFill>
              </a:rPr>
              <a:t>Thesis: </a:t>
            </a:r>
          </a:p>
          <a:p>
            <a:r>
              <a:rPr lang="en-US" altLang="en-US" sz="1261" b="1" i="1">
                <a:solidFill>
                  <a:srgbClr val="00B050"/>
                </a:solidFill>
              </a:rPr>
              <a:t>Hairston et al. 1960 (HSS), Fretwell 1977</a:t>
            </a:r>
          </a:p>
          <a:p>
            <a:r>
              <a:rPr lang="en-US" altLang="en-US" sz="1261" b="1" i="1">
                <a:solidFill>
                  <a:srgbClr val="00B050"/>
                </a:solidFill>
              </a:rPr>
              <a:t>Oksanen et al. 1981</a:t>
            </a:r>
          </a:p>
        </p:txBody>
      </p:sp>
      <p:pic>
        <p:nvPicPr>
          <p:cNvPr id="22536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84" y="2820100"/>
            <a:ext cx="437380" cy="43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10" y="1948199"/>
            <a:ext cx="919070" cy="40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26" y="964809"/>
            <a:ext cx="1373602" cy="62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stCxn id="22536" idx="0"/>
          </p:cNvCxnSpPr>
          <p:nvPr/>
        </p:nvCxnSpPr>
        <p:spPr>
          <a:xfrm flipV="1">
            <a:off x="7760473" y="2349845"/>
            <a:ext cx="0" cy="470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741892" y="1563705"/>
            <a:ext cx="0" cy="471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1961618" y="4356646"/>
            <a:ext cx="5677361" cy="1886736"/>
            <a:chOff x="456990" y="4529871"/>
            <a:chExt cx="6305550" cy="2095539"/>
          </a:xfrm>
        </p:grpSpPr>
        <p:pic>
          <p:nvPicPr>
            <p:cNvPr id="22558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90" y="4529871"/>
              <a:ext cx="6305550" cy="2095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3076365" y="4564797"/>
              <a:ext cx="412750" cy="417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21"/>
            </a:p>
          </p:txBody>
        </p:sp>
      </p:grp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985030" y="4076494"/>
            <a:ext cx="1855123" cy="28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1" b="1" i="1">
                <a:solidFill>
                  <a:srgbClr val="FF0000"/>
                </a:solidFill>
              </a:rPr>
              <a:t>Anti-Thesis: Leibold 1989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854" y="3910690"/>
            <a:ext cx="1084874" cy="66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577" y="4629651"/>
            <a:ext cx="643206" cy="89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56" y="4879786"/>
            <a:ext cx="726108" cy="44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577" y="5547292"/>
            <a:ext cx="891912" cy="84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Straight Arrow Connector 42"/>
          <p:cNvCxnSpPr>
            <a:endCxn id="26" idx="2"/>
          </p:cNvCxnSpPr>
          <p:nvPr/>
        </p:nvCxnSpPr>
        <p:spPr>
          <a:xfrm flipH="1" flipV="1">
            <a:off x="7616109" y="5328601"/>
            <a:ext cx="142935" cy="427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8410826" y="5285720"/>
            <a:ext cx="0" cy="470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6" idx="0"/>
          </p:cNvCxnSpPr>
          <p:nvPr/>
        </p:nvCxnSpPr>
        <p:spPr>
          <a:xfrm flipV="1">
            <a:off x="7616110" y="4521021"/>
            <a:ext cx="151511" cy="358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227869" y="4521021"/>
            <a:ext cx="152940" cy="313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559" name="Picture 4" descr="http://dujs.dartmouth.edu/wp-content/uploads/2011/02/leibold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67" y="4262309"/>
            <a:ext cx="780423" cy="8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52" name="Group 2"/>
          <p:cNvGrpSpPr>
            <a:grpSpLocks/>
          </p:cNvGrpSpPr>
          <p:nvPr/>
        </p:nvGrpSpPr>
        <p:grpSpPr bwMode="auto">
          <a:xfrm>
            <a:off x="1830119" y="1303564"/>
            <a:ext cx="5677361" cy="2131748"/>
            <a:chOff x="341313" y="1447800"/>
            <a:chExt cx="6305550" cy="2368007"/>
          </a:xfrm>
        </p:grpSpPr>
        <p:grpSp>
          <p:nvGrpSpPr>
            <p:cNvPr id="22554" name="Group 11"/>
            <p:cNvGrpSpPr>
              <a:grpSpLocks/>
            </p:cNvGrpSpPr>
            <p:nvPr/>
          </p:nvGrpSpPr>
          <p:grpSpPr bwMode="auto">
            <a:xfrm>
              <a:off x="341313" y="1447800"/>
              <a:ext cx="6305550" cy="2230438"/>
              <a:chOff x="341313" y="1447276"/>
              <a:chExt cx="6305550" cy="2231106"/>
            </a:xfrm>
          </p:grpSpPr>
          <p:pic>
            <p:nvPicPr>
              <p:cNvPr id="22556" name="Picture 6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313" y="1512888"/>
                <a:ext cx="6305550" cy="21654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2924175" y="1447276"/>
                <a:ext cx="411163" cy="41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21"/>
              </a:p>
            </p:txBody>
          </p:sp>
        </p:grpSp>
        <p:sp>
          <p:nvSpPr>
            <p:cNvPr id="22555" name="TextBox 1"/>
            <p:cNvSpPr txBox="1">
              <a:spLocks noChangeArrowheads="1"/>
            </p:cNvSpPr>
            <p:nvPr/>
          </p:nvSpPr>
          <p:spPr bwMode="auto">
            <a:xfrm>
              <a:off x="1938564" y="3528622"/>
              <a:ext cx="2135022" cy="287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080" b="1"/>
                <a:t>Potential Primary Productivity</a:t>
              </a:r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504335" y="3221746"/>
            <a:ext cx="9114830" cy="1091215"/>
          </a:xfrm>
          <a:prstGeom prst="rect">
            <a:avLst/>
          </a:prstGeom>
          <a:solidFill>
            <a:srgbClr val="FFFF99"/>
          </a:solidFill>
          <a:ln w="381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3241" b="1" dirty="0"/>
              <a:t>Most ecological debates can be </a:t>
            </a:r>
            <a:r>
              <a:rPr lang="en-US" altLang="en-US" sz="3241" b="1" i="1" u="sng" dirty="0">
                <a:solidFill>
                  <a:srgbClr val="00B0F0"/>
                </a:solidFill>
              </a:rPr>
              <a:t>synthesized</a:t>
            </a:r>
            <a:r>
              <a:rPr lang="en-US" altLang="en-US" sz="3241" b="1" dirty="0"/>
              <a:t> </a:t>
            </a:r>
          </a:p>
          <a:p>
            <a:pPr algn="ctr">
              <a:defRPr/>
            </a:pPr>
            <a:r>
              <a:rPr lang="en-US" altLang="en-US" sz="3241" b="1" dirty="0"/>
              <a:t>with </a:t>
            </a:r>
            <a:r>
              <a:rPr lang="en-US" altLang="en-US" sz="3241" b="1" dirty="0">
                <a:solidFill>
                  <a:srgbClr val="FF0000"/>
                </a:solidFill>
              </a:rPr>
              <a:t>‘perspective’</a:t>
            </a:r>
            <a:r>
              <a:rPr lang="en-US" altLang="en-US" sz="3241" b="1" dirty="0"/>
              <a:t> and </a:t>
            </a:r>
            <a:r>
              <a:rPr lang="en-US" altLang="en-US" sz="3241" b="1" dirty="0">
                <a:solidFill>
                  <a:srgbClr val="92D050"/>
                </a:solidFill>
              </a:rPr>
              <a:t>‘scale’</a:t>
            </a:r>
          </a:p>
        </p:txBody>
      </p:sp>
    </p:spTree>
    <p:extLst>
      <p:ext uri="{BB962C8B-B14F-4D97-AF65-F5344CB8AC3E}">
        <p14:creationId xmlns:p14="http://schemas.microsoft.com/office/powerpoint/2010/main" val="190505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1" grpId="0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Widescreen</PresentationFormat>
  <Paragraphs>86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Chase, Jonathan</dc:creator>
  <cp:lastModifiedBy>Chase, Jonathan</cp:lastModifiedBy>
  <cp:revision>1</cp:revision>
  <dcterms:created xsi:type="dcterms:W3CDTF">2022-11-24T06:05:00Z</dcterms:created>
  <dcterms:modified xsi:type="dcterms:W3CDTF">2022-11-24T06:05:54Z</dcterms:modified>
</cp:coreProperties>
</file>